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1"/>
      <p:bold r:id="rId22"/>
    </p:embeddedFont>
    <p:embeddedFont>
      <p:font typeface="Comfortaa" panose="020B0604020202020204" charset="0"/>
      <p:regular r:id="rId23"/>
      <p:bold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Source Code Pro" panose="020B0509030403020204" pitchFamily="49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9131EE-7769-4DC9-9C19-FCB40D24FB67}">
  <a:tblStyle styleId="{5B9131EE-7769-4DC9-9C19-FCB40D24FB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ce8ac6dc2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1ce8ac6dc2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ce8ac6dc2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1ce8ac6dc2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ce8ac6dc2_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1ce8ac6dc2_1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8b135d602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38b135d602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e296b7981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e296b7981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78d034c7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78d034c7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3b1df8d5d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3b1df8d5d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2206d462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22206d462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2206d462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22206d462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751b1808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1751b18084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2206d462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2206d462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2206d462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2206d462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751b1808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751b1808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26f2c9f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226f2c9f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ce8ac6dc2_1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ce8ac6dc2_1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e296b79814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e296b79814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296b79814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296b79814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msha.ke/animatopo.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.jpg"/><Relationship Id="rId4" Type="http://schemas.openxmlformats.org/officeDocument/2006/relationships/hyperlink" Target="mailto:animatopo.pt@gmail.com" TargetMode="Externa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drive.google.com/file/d/1E2TFKygeD0Sp-wjnoYBgKzeAaCXR22I0/view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://drive.google.com/file/d/1EKOuCJX8YbrrqPrL0kzlUVo98NEMsqlD/vie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D9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550" y="236575"/>
            <a:ext cx="4560900" cy="4560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" name="Google Shape;57;p13"/>
          <p:cNvSpPr txBox="1"/>
          <p:nvPr/>
        </p:nvSpPr>
        <p:spPr>
          <a:xfrm>
            <a:off x="2291550" y="4388425"/>
            <a:ext cx="362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1000">
                <a:solidFill>
                  <a:srgbClr val="7D633E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Não deite fora a comida , podemos transformá-la!</a:t>
            </a:r>
            <a:endParaRPr sz="600">
              <a:solidFill>
                <a:srgbClr val="7D633E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quem são os nossos parceiros e os nossos concorrentes: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highlight>
                  <a:srgbClr val="FFF2CC"/>
                </a:highlight>
              </a:rPr>
              <a:t>Os nossos parceiros são a escola, os nossos pais, restaurantes, família e amigos.</a:t>
            </a:r>
            <a:endParaRPr dirty="0"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dirty="0">
                <a:highlight>
                  <a:srgbClr val="FFF2CC"/>
                </a:highlight>
              </a:rPr>
              <a:t>Nossos concorrentes são outras marcas de brinquedos e alimentos para animais de estimação que, além de conter produtos químicos, são caros.</a:t>
            </a:r>
            <a:endParaRPr dirty="0"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highlight>
                <a:srgbClr val="E6C2E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highlight>
                <a:srgbClr val="E6C2EF"/>
              </a:highlight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4850" y="3966600"/>
            <a:ext cx="1069150" cy="1176900"/>
          </a:xfrm>
          <a:prstGeom prst="rect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6600" y="2808450"/>
            <a:ext cx="1069150" cy="1517750"/>
          </a:xfrm>
          <a:prstGeom prst="rect">
            <a:avLst/>
          </a:prstGeom>
          <a:noFill/>
          <a:ln w="1905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59100" y="3181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Onde vamos divulgar a nossa ideia:</a:t>
            </a:r>
            <a:endParaRPr baseline="30000"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392800" cy="3340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dirty="0">
                <a:highlight>
                  <a:srgbClr val="F2EFD9"/>
                </a:highlight>
              </a:rPr>
              <a:t>Utilizaremos as redes sociais, tais como: </a:t>
            </a:r>
            <a:r>
              <a:rPr lang="pt-PT" sz="1600" dirty="0" err="1">
                <a:highlight>
                  <a:srgbClr val="F2EFD9"/>
                </a:highlight>
              </a:rPr>
              <a:t>Facebook</a:t>
            </a:r>
            <a:r>
              <a:rPr lang="pt-PT" sz="1600" dirty="0">
                <a:highlight>
                  <a:srgbClr val="F2EFD9"/>
                </a:highlight>
              </a:rPr>
              <a:t>, Instagram, </a:t>
            </a:r>
            <a:r>
              <a:rPr lang="pt-PT" sz="1600" dirty="0" err="1">
                <a:highlight>
                  <a:srgbClr val="F2EFD9"/>
                </a:highlight>
              </a:rPr>
              <a:t>gmail</a:t>
            </a:r>
            <a:r>
              <a:rPr lang="pt-PT" sz="1600" dirty="0">
                <a:highlight>
                  <a:srgbClr val="F2EFD9"/>
                </a:highlight>
              </a:rPr>
              <a:t> e na divulgação do nosso site, que pode ser consultado abaixo. Evitando o desperdício de papéis na consciência do cuidado com o meio ambiente.</a:t>
            </a:r>
            <a:endParaRPr sz="1600" dirty="0">
              <a:highlight>
                <a:srgbClr val="F2EFD9"/>
              </a:highlight>
            </a:endParaRPr>
          </a:p>
          <a:p>
            <a:pPr marL="457200" lvl="0" indent="-32258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pt-PT" sz="1600" dirty="0">
                <a:highlight>
                  <a:srgbClr val="F2EFD9"/>
                </a:highlight>
              </a:rPr>
              <a:t>Link do nosso site:</a:t>
            </a:r>
            <a:r>
              <a:rPr lang="pt-PT" sz="1600" dirty="0"/>
              <a:t> </a:t>
            </a:r>
            <a:r>
              <a:rPr lang="pt-PT" sz="1600" u="sng" dirty="0">
                <a:solidFill>
                  <a:schemeClr val="hlink"/>
                </a:solidFill>
                <a:hlinkClick r:id="rId3"/>
              </a:rPr>
              <a:t>https://msha.ke/animatopo.</a:t>
            </a:r>
            <a:endParaRPr sz="1600" dirty="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PT" sz="1600" dirty="0">
                <a:highlight>
                  <a:srgbClr val="F2EFD9"/>
                </a:highlight>
              </a:rPr>
              <a:t>O nosso </a:t>
            </a:r>
            <a:r>
              <a:rPr lang="pt-PT" sz="1600" dirty="0" err="1">
                <a:highlight>
                  <a:srgbClr val="F2EFD9"/>
                </a:highlight>
              </a:rPr>
              <a:t>gmail:</a:t>
            </a:r>
            <a:r>
              <a:rPr lang="pt-PT" sz="1700" u="sng" dirty="0" err="1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animatopo.pt@gmail.com</a:t>
            </a:r>
            <a:endParaRPr sz="1600" dirty="0">
              <a:highlight>
                <a:srgbClr val="F2EFD9"/>
              </a:highlight>
            </a:endParaRPr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PT" sz="1600" dirty="0">
                <a:highlight>
                  <a:srgbClr val="F2EFD9"/>
                </a:highlight>
              </a:rPr>
              <a:t>O nosso </a:t>
            </a:r>
            <a:r>
              <a:rPr lang="pt-PT" sz="1600" dirty="0" err="1">
                <a:highlight>
                  <a:srgbClr val="F2EFD9"/>
                </a:highlight>
              </a:rPr>
              <a:t>facebook</a:t>
            </a:r>
            <a:r>
              <a:rPr lang="pt-PT" sz="1600" dirty="0">
                <a:highlight>
                  <a:srgbClr val="F2EFD9"/>
                </a:highlight>
              </a:rPr>
              <a:t>: </a:t>
            </a:r>
            <a:r>
              <a:rPr lang="pt-PT" sz="1600" dirty="0" err="1"/>
              <a:t>Animatopo</a:t>
            </a:r>
            <a:r>
              <a:rPr lang="pt-PT" sz="1600" dirty="0"/>
              <a:t> São Jorge</a:t>
            </a:r>
            <a:endParaRPr sz="1600" dirty="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PT" sz="1600" dirty="0">
                <a:highlight>
                  <a:srgbClr val="F2EFD9"/>
                </a:highlight>
              </a:rPr>
              <a:t>O nosso Instagram:</a:t>
            </a:r>
            <a:r>
              <a:rPr lang="pt-PT" sz="1600" dirty="0"/>
              <a:t> animatopo.pt</a:t>
            </a:r>
            <a:endParaRPr sz="1600" dirty="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PT" sz="1600" dirty="0">
                <a:highlight>
                  <a:srgbClr val="F2EFD9"/>
                </a:highlight>
              </a:rPr>
              <a:t>O nosso </a:t>
            </a:r>
            <a:r>
              <a:rPr lang="pt-PT" sz="1600" dirty="0" err="1">
                <a:highlight>
                  <a:srgbClr val="F2EFD9"/>
                </a:highlight>
              </a:rPr>
              <a:t>tiktok</a:t>
            </a:r>
            <a:r>
              <a:rPr lang="pt-PT" sz="1600" dirty="0">
                <a:highlight>
                  <a:srgbClr val="F2EFD9"/>
                </a:highlight>
              </a:rPr>
              <a:t>:</a:t>
            </a:r>
            <a:r>
              <a:rPr lang="pt-PT" sz="1600" dirty="0"/>
              <a:t> </a:t>
            </a:r>
            <a:r>
              <a:rPr lang="pt-PT" sz="1600" dirty="0" err="1"/>
              <a:t>animatopol</a:t>
            </a: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0775" y="3966600"/>
            <a:ext cx="1069150" cy="1176900"/>
          </a:xfrm>
          <a:prstGeom prst="rect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1873" y="232525"/>
            <a:ext cx="2124025" cy="35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 rotWithShape="1">
          <a:blip r:embed="rId7">
            <a:alphaModFix/>
          </a:blip>
          <a:srcRect l="-60550" t="-158500" r="60550" b="158500"/>
          <a:stretch/>
        </p:blipFill>
        <p:spPr>
          <a:xfrm>
            <a:off x="4572000" y="3362468"/>
            <a:ext cx="1717025" cy="604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34700" y="3655700"/>
            <a:ext cx="1201500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89025" y="4082900"/>
            <a:ext cx="1069150" cy="887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 nossa motivação: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311700" y="1233875"/>
            <a:ext cx="8520600" cy="20625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highlight>
                  <a:srgbClr val="FFFFFF"/>
                </a:highlight>
              </a:rPr>
              <a:t>Pensamos em como poderíamos contribuir para o bem-estar dos animais de estimação e daqueles que são abandonados e maltratados por não terem as mesmas condições. Com o incentivo do professor e ajuda dos nossos pais,avós, reutilizamos sobras de comidas, tecidos velhos e potes de alimentos vazios.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highlight>
                <a:srgbClr val="D5EBCD"/>
              </a:highlight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4850" y="3966600"/>
            <a:ext cx="1069150" cy="1176900"/>
          </a:xfrm>
          <a:prstGeom prst="rect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700" y="3296400"/>
            <a:ext cx="2664876" cy="15566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3025" y="3296400"/>
            <a:ext cx="2881724" cy="15566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625075" y="216725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Custo do projeto:</a:t>
            </a:r>
            <a:endParaRPr/>
          </a:p>
        </p:txBody>
      </p:sp>
      <p:graphicFrame>
        <p:nvGraphicFramePr>
          <p:cNvPr id="162" name="Google Shape;162;p25"/>
          <p:cNvGraphicFramePr/>
          <p:nvPr/>
        </p:nvGraphicFramePr>
        <p:xfrm>
          <a:off x="652075" y="3276995"/>
          <a:ext cx="5446550" cy="1663025"/>
        </p:xfrm>
        <a:graphic>
          <a:graphicData uri="http://schemas.openxmlformats.org/drawingml/2006/table">
            <a:tbl>
              <a:tblPr>
                <a:noFill/>
                <a:tableStyleId>{5B9131EE-7769-4DC9-9C19-FCB40D24FB67}</a:tableStyleId>
              </a:tblPr>
              <a:tblGrid>
                <a:gridCol w="544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highlight>
                            <a:srgbClr val="FFFFFF"/>
                          </a:highlight>
                        </a:rPr>
                        <a:t>Frascos/potes                                                    Reutilizados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highlight>
                            <a:srgbClr val="FFFFFF"/>
                          </a:highlight>
                        </a:rPr>
                        <a:t>Cordão,papel autocolante, impressão              5,00 euros/doação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highlight>
                            <a:schemeClr val="lt1"/>
                          </a:highlight>
                        </a:rPr>
                        <a:t>Internet                                                               20 euros/ doação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3" name="Google Shape;163;p25"/>
          <p:cNvCxnSpPr/>
          <p:nvPr/>
        </p:nvCxnSpPr>
        <p:spPr>
          <a:xfrm>
            <a:off x="4326225" y="964925"/>
            <a:ext cx="11100" cy="375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4" name="Google Shape;164;p25"/>
          <p:cNvGraphicFramePr/>
          <p:nvPr/>
        </p:nvGraphicFramePr>
        <p:xfrm>
          <a:off x="625075" y="964925"/>
          <a:ext cx="5473550" cy="2060725"/>
        </p:xfrm>
        <a:graphic>
          <a:graphicData uri="http://schemas.openxmlformats.org/drawingml/2006/table">
            <a:tbl>
              <a:tblPr>
                <a:noFill/>
                <a:tableStyleId>{5B9131EE-7769-4DC9-9C19-FCB40D24FB67}</a:tableStyleId>
              </a:tblPr>
              <a:tblGrid>
                <a:gridCol w="547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highlight>
                            <a:srgbClr val="FFFFFF"/>
                          </a:highlight>
                        </a:rPr>
                        <a:t>Comida  e roupas reutilizadas                            0,0€/Doação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highlight>
                            <a:srgbClr val="FFFFFF"/>
                          </a:highlight>
                        </a:rPr>
                        <a:t>Farinhas                                                              6,00€/Doação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highlight>
                            <a:srgbClr val="FFFFFF"/>
                          </a:highlight>
                        </a:rPr>
                        <a:t>Gás                                                                     2,00€/Doação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highlight>
                            <a:srgbClr val="FFFFFF"/>
                          </a:highlight>
                        </a:rPr>
                        <a:t>Ovos                                                                   0,80c/Doação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highlight>
                            <a:srgbClr val="FFFFFF"/>
                          </a:highlight>
                        </a:rPr>
                        <a:t>Computadores                                                   Escola/casa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35925" y="216725"/>
            <a:ext cx="8826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VALOR DE VENDA DE PRODUTOS </a:t>
            </a:r>
            <a:endParaRPr/>
          </a:p>
        </p:txBody>
      </p:sp>
      <p:cxnSp>
        <p:nvCxnSpPr>
          <p:cNvPr id="170" name="Google Shape;170;p26"/>
          <p:cNvCxnSpPr/>
          <p:nvPr/>
        </p:nvCxnSpPr>
        <p:spPr>
          <a:xfrm>
            <a:off x="7846200" y="1122950"/>
            <a:ext cx="11100" cy="375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71" name="Google Shape;171;p26"/>
          <p:cNvGraphicFramePr/>
          <p:nvPr/>
        </p:nvGraphicFramePr>
        <p:xfrm>
          <a:off x="335925" y="964925"/>
          <a:ext cx="6487200" cy="3131150"/>
        </p:xfrm>
        <a:graphic>
          <a:graphicData uri="http://schemas.openxmlformats.org/drawingml/2006/table">
            <a:tbl>
              <a:tblPr>
                <a:noFill/>
                <a:tableStyleId>{5B9131EE-7769-4DC9-9C19-FCB40D24FB67}</a:tableStyleId>
              </a:tblPr>
              <a:tblGrid>
                <a:gridCol w="648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3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Ração para cães </a:t>
                      </a:r>
                      <a:r>
                        <a:rPr lang="pt-PT" sz="16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(</a:t>
                      </a:r>
                      <a:r>
                        <a:rPr lang="pt-PT" sz="10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frasco pequeno  250 gramas</a:t>
                      </a: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) - </a:t>
                      </a:r>
                      <a:r>
                        <a:rPr lang="pt-PT" sz="1800" b="1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2,20 €</a:t>
                      </a: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;</a:t>
                      </a:r>
                      <a:endParaRPr sz="1800">
                        <a:solidFill>
                          <a:srgbClr val="222222"/>
                        </a:solidFill>
                        <a:highlight>
                          <a:schemeClr val="lt1"/>
                        </a:highlight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Ração para gatos (</a:t>
                      </a:r>
                      <a:r>
                        <a:rPr lang="pt-PT" sz="10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frasco pequeno  250 gramas</a:t>
                      </a: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) -</a:t>
                      </a:r>
                      <a:r>
                        <a:rPr lang="pt-PT" sz="1800" b="1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1,99 €</a:t>
                      </a:r>
                      <a:r>
                        <a:rPr lang="pt-PT" sz="1800" b="1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;</a:t>
                      </a:r>
                      <a:endParaRPr sz="1800" b="1">
                        <a:solidFill>
                          <a:srgbClr val="222222"/>
                        </a:solidFill>
                        <a:highlight>
                          <a:schemeClr val="lt1"/>
                        </a:highlight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Petiscos para cães (</a:t>
                      </a:r>
                      <a:r>
                        <a:rPr lang="pt-PT" sz="10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frasco pequeno  250 gramas</a:t>
                      </a: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) -</a:t>
                      </a:r>
                      <a:r>
                        <a:rPr lang="pt-PT" sz="1800" b="1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0,90 €</a:t>
                      </a: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;</a:t>
                      </a:r>
                      <a:endParaRPr sz="1800">
                        <a:solidFill>
                          <a:srgbClr val="222222"/>
                        </a:solidFill>
                        <a:highlight>
                          <a:schemeClr val="lt1"/>
                        </a:highlight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Petiscos para gatos</a:t>
                      </a:r>
                      <a:r>
                        <a:rPr lang="pt-PT" sz="10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 </a:t>
                      </a: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(</a:t>
                      </a:r>
                      <a:r>
                        <a:rPr lang="pt-PT" sz="10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frasco pequeno  250 gramas</a:t>
                      </a: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) -</a:t>
                      </a:r>
                      <a:r>
                        <a:rPr lang="pt-PT" sz="1800" b="1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 0,90 €</a:t>
                      </a:r>
                      <a:endParaRPr sz="1800" b="1">
                        <a:solidFill>
                          <a:schemeClr val="dk2"/>
                        </a:solidFill>
                        <a:highlight>
                          <a:schemeClr val="lt1"/>
                        </a:highlight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Osso de corda para cães (brinquedo)- </a:t>
                      </a:r>
                      <a:r>
                        <a:rPr lang="pt-PT" sz="1800" b="1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3,00 €</a:t>
                      </a: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;</a:t>
                      </a:r>
                      <a:endParaRPr sz="1800">
                        <a:solidFill>
                          <a:srgbClr val="222222"/>
                        </a:solidFill>
                        <a:highlight>
                          <a:schemeClr val="lt1"/>
                        </a:highlight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Polvo de tecido para cães(brinquedo)-</a:t>
                      </a:r>
                      <a:r>
                        <a:rPr lang="pt-PT" sz="1800" b="1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2,45 €</a:t>
                      </a: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;</a:t>
                      </a:r>
                      <a:endParaRPr sz="1800">
                        <a:solidFill>
                          <a:srgbClr val="222222"/>
                        </a:solidFill>
                        <a:highlight>
                          <a:schemeClr val="lt1"/>
                        </a:highlight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Bola interativa de pom-pom/ com ou sem guizos para gatos(brinquedo)-</a:t>
                      </a:r>
                      <a:r>
                        <a:rPr lang="pt-PT" sz="1800" b="1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5,50 € - 6,70€ </a:t>
                      </a: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;</a:t>
                      </a:r>
                      <a:endParaRPr sz="1800">
                        <a:solidFill>
                          <a:srgbClr val="222222"/>
                        </a:solidFill>
                        <a:highlight>
                          <a:schemeClr val="lt1"/>
                        </a:highlight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Cana com pena para gatos (brinquedo)-</a:t>
                      </a:r>
                      <a:r>
                        <a:rPr lang="pt-PT" sz="1800" b="1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2 ,80€</a:t>
                      </a:r>
                      <a:r>
                        <a:rPr lang="pt-PT" sz="1800" b="1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;</a:t>
                      </a:r>
                      <a:endParaRPr sz="1800" b="1">
                        <a:highlight>
                          <a:schemeClr val="lt1"/>
                        </a:highlight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125" y="216725"/>
            <a:ext cx="2320875" cy="2505500"/>
          </a:xfrm>
          <a:prstGeom prst="rect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Animais a experimentar o nosso produto :</a:t>
            </a:r>
            <a:endParaRPr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4850" y="3966600"/>
            <a:ext cx="1069150" cy="1176900"/>
          </a:xfrm>
          <a:prstGeom prst="rect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7" title="VID_20230419_173104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7075" y="1136675"/>
            <a:ext cx="3611299" cy="386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 title="VID-20230421-WA0001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9750" y="1136675"/>
            <a:ext cx="3611301" cy="38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Aprovação E TESTES:</a:t>
            </a:r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highlight>
                  <a:schemeClr val="lt1"/>
                </a:highlight>
              </a:rPr>
              <a:t>Os nossos produtos foram aprovados pelo clínico e veterinário e os nossos animais agradeceram. </a:t>
            </a:r>
            <a:endParaRPr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highlight>
                <a:srgbClr val="E1B8B8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highlight>
                <a:srgbClr val="E1B8B8"/>
              </a:highlight>
            </a:endParaRPr>
          </a:p>
        </p:txBody>
      </p:sp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 l="16749" t="16604"/>
          <a:stretch/>
        </p:blipFill>
        <p:spPr>
          <a:xfrm>
            <a:off x="6607200" y="2161375"/>
            <a:ext cx="2041150" cy="2048225"/>
          </a:xfrm>
          <a:prstGeom prst="rect">
            <a:avLst/>
          </a:prstGeom>
          <a:noFill/>
          <a:ln w="1905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514325" y="3710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Conclusão!</a:t>
            </a: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514325" y="1174500"/>
            <a:ext cx="7119900" cy="2794500"/>
          </a:xfrm>
          <a:prstGeom prst="rect">
            <a:avLst/>
          </a:prstGeom>
          <a:ln w="1905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highlight>
                  <a:schemeClr val="lt1"/>
                </a:highlight>
              </a:rPr>
              <a:t>Ao realizar este trabalho, aprendemos que para realizar um projeto é necessário ter um objetivo, pesquisar meios e soluções que possam resolver um problema. Tal como precisamos de ajuda financeira, mesmo utilizando meios reciclados. Também precisamos de motivação, incentivo, apoio do professor e da colaboração dos pais.</a:t>
            </a:r>
            <a:endParaRPr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dirty="0">
                <a:highlight>
                  <a:schemeClr val="lt1"/>
                </a:highlight>
              </a:rPr>
              <a:t>Queremos ajudar também as instituições que cuidam de animais como por exemplo: Canil. </a:t>
            </a:r>
            <a:endParaRPr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highlight>
                <a:srgbClr val="F2EFD9"/>
              </a:highlight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8250" y="447275"/>
            <a:ext cx="1009600" cy="958925"/>
          </a:xfrm>
          <a:prstGeom prst="rect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4850" y="3966600"/>
            <a:ext cx="1069150" cy="1176900"/>
          </a:xfrm>
          <a:prstGeom prst="rect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6" name="Google Shape;19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8475" y="2705350"/>
            <a:ext cx="1069150" cy="958925"/>
          </a:xfrm>
          <a:prstGeom prst="rect">
            <a:avLst/>
          </a:prstGeom>
          <a:noFill/>
          <a:ln w="1905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7" name="Google Shape;19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8475" y="1612825"/>
            <a:ext cx="1069150" cy="958925"/>
          </a:xfrm>
          <a:prstGeom prst="rect">
            <a:avLst/>
          </a:prstGeom>
          <a:noFill/>
          <a:ln w="2857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25" y="-21800"/>
            <a:ext cx="9143999" cy="51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0"/>
          <p:cNvSpPr txBox="1"/>
          <p:nvPr/>
        </p:nvSpPr>
        <p:spPr>
          <a:xfrm>
            <a:off x="1246900" y="1100575"/>
            <a:ext cx="70422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Muito Obrigado</a:t>
            </a:r>
            <a:r>
              <a:rPr lang="pt-PT" sz="100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0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53750" y="431575"/>
            <a:ext cx="7421100" cy="8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latin typeface="Comfortaa"/>
                <a:ea typeface="Comfortaa"/>
                <a:cs typeface="Comfortaa"/>
                <a:sym typeface="Comfortaa"/>
              </a:rPr>
              <a:t>Quem somos?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4"/>
          <p:cNvSpPr txBox="1"/>
          <p:nvPr/>
        </p:nvSpPr>
        <p:spPr>
          <a:xfrm flipH="1">
            <a:off x="0" y="1304825"/>
            <a:ext cx="2729100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dirty="0">
                <a:highlight>
                  <a:srgbClr val="E1B8B8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Eu sou a Maria Clara Silveira, tenho</a:t>
            </a:r>
            <a:endParaRPr sz="1700" dirty="0">
              <a:highlight>
                <a:srgbClr val="E1B8B8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dirty="0">
                <a:highlight>
                  <a:srgbClr val="E1B8B8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11 anos, frequento a turma do 6ºA da E.B.I</a:t>
            </a:r>
            <a:endParaRPr sz="1700" dirty="0">
              <a:highlight>
                <a:srgbClr val="E1B8B8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dirty="0">
                <a:highlight>
                  <a:srgbClr val="E1B8B8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de Vila do Topo.</a:t>
            </a:r>
            <a:endParaRPr sz="1700" dirty="0">
              <a:highlight>
                <a:srgbClr val="E1B8B8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highlight>
                <a:srgbClr val="E1B8B8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353100" y="1100600"/>
            <a:ext cx="2648100" cy="223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900" dirty="0">
                <a:highlight>
                  <a:srgbClr val="9FA5E3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Eu sou a Cátia Brasil tenho 12</a:t>
            </a:r>
            <a:endParaRPr sz="1900" dirty="0">
              <a:highlight>
                <a:srgbClr val="9FA5E3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900" dirty="0">
                <a:highlight>
                  <a:srgbClr val="9FA5E3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anos, frequento a turma do 6ºA da</a:t>
            </a:r>
            <a:endParaRPr sz="1900" dirty="0">
              <a:highlight>
                <a:srgbClr val="9FA5E3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900" dirty="0">
                <a:highlight>
                  <a:srgbClr val="9FA5E3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E.B.I de Vila do Topo.</a:t>
            </a:r>
            <a:endParaRPr sz="1900" dirty="0">
              <a:highlight>
                <a:srgbClr val="9FA5E3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highlight>
                <a:srgbClr val="9FA5E3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3200" y="3966600"/>
            <a:ext cx="1210800" cy="1176900"/>
          </a:xfrm>
          <a:prstGeom prst="rect">
            <a:avLst/>
          </a:prstGeom>
          <a:noFill/>
          <a:ln w="2857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3500" y="1397875"/>
            <a:ext cx="1852500" cy="20106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3700" y="1438475"/>
            <a:ext cx="1983900" cy="20106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8" name="Google Shape;68;p14"/>
          <p:cNvCxnSpPr/>
          <p:nvPr/>
        </p:nvCxnSpPr>
        <p:spPr>
          <a:xfrm rot="10800000" flipH="1">
            <a:off x="2038000" y="3652600"/>
            <a:ext cx="1411500" cy="78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" name="Google Shape;69;p14"/>
          <p:cNvCxnSpPr/>
          <p:nvPr/>
        </p:nvCxnSpPr>
        <p:spPr>
          <a:xfrm rot="10800000">
            <a:off x="1863400" y="3696700"/>
            <a:ext cx="174600" cy="74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" name="Google Shape;70;p14"/>
          <p:cNvCxnSpPr/>
          <p:nvPr/>
        </p:nvCxnSpPr>
        <p:spPr>
          <a:xfrm rot="10800000" flipH="1">
            <a:off x="6472950" y="3890225"/>
            <a:ext cx="327000" cy="55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" name="Google Shape;71;p14"/>
          <p:cNvCxnSpPr/>
          <p:nvPr/>
        </p:nvCxnSpPr>
        <p:spPr>
          <a:xfrm rot="10800000">
            <a:off x="5503050" y="3650525"/>
            <a:ext cx="969900" cy="79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339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PT" sz="3100"/>
              <a:t>O nome do nosso projeto e o nosso slogan:</a:t>
            </a:r>
            <a:endParaRPr sz="310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480600" cy="31794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 nome do nosso produto é “</a:t>
            </a:r>
            <a:r>
              <a:rPr lang="pt-PT" sz="160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Animatopo</a:t>
            </a:r>
            <a:r>
              <a:rPr lang="pt-PT" sz="1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”  (</a:t>
            </a:r>
            <a:r>
              <a:rPr lang="pt-PT" sz="160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animais+topo</a:t>
            </a:r>
            <a:r>
              <a:rPr lang="pt-PT" sz="1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) e o nosso slogan é </a:t>
            </a:r>
            <a:r>
              <a:rPr lang="pt-PT" sz="16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t-PT" sz="1600" b="1" i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Não deite fora a comida , podemos transformá-la!</a:t>
            </a:r>
            <a:r>
              <a:rPr lang="pt-PT" sz="1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t-PT" sz="19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9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125" y="969850"/>
            <a:ext cx="2909675" cy="2757000"/>
          </a:xfrm>
          <a:prstGeom prst="rect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4850" y="3966600"/>
            <a:ext cx="1069150" cy="1176900"/>
          </a:xfrm>
          <a:prstGeom prst="rect">
            <a:avLst/>
          </a:prstGeom>
          <a:noFill/>
          <a:ln w="2857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36800" y="576250"/>
            <a:ext cx="5478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PT"/>
              <a:t>que problemas pretendemos resolver?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300" y="490200"/>
            <a:ext cx="2865975" cy="39909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4850" y="3966600"/>
            <a:ext cx="1069150" cy="1176900"/>
          </a:xfrm>
          <a:prstGeom prst="rect">
            <a:avLst/>
          </a:prstGeom>
          <a:noFill/>
          <a:ln w="2857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" name="Google Shape;87;p16"/>
          <p:cNvSpPr txBox="1"/>
          <p:nvPr/>
        </p:nvSpPr>
        <p:spPr>
          <a:xfrm>
            <a:off x="227275" y="1331950"/>
            <a:ext cx="4533300" cy="3170068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1600" dirty="0">
                <a:solidFill>
                  <a:srgbClr val="22222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Combater o desperdício alimentar e como tal apresentar um produto mais acessível e saudável, sem produtos químicos,  ajudando a proteger o ambiente. Com a reutilização de roupas, contribuímos para a redução da pegada ecológica. Pretendemos, também, colaborar com instituições de animais ou alimentar animais abandonados.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1891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highlight>
                  <a:srgbClr val="9FA5E3"/>
                </a:highlight>
              </a:rPr>
              <a:t>O Que pretendemos fazer ( OS NOSSOS PRODUTOS)</a:t>
            </a:r>
            <a:endParaRPr sz="3200">
              <a:highlight>
                <a:srgbClr val="9FA5E3"/>
              </a:highlight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4260300" cy="38034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400" dirty="0">
                <a:solidFill>
                  <a:schemeClr val="accent1"/>
                </a:solidFill>
              </a:rPr>
              <a:t>Pretendemos fazer ração e petiscos com sobras ou restos de comida que seria </a:t>
            </a:r>
            <a:r>
              <a:rPr lang="pt-PT" sz="6400" dirty="0">
                <a:solidFill>
                  <a:srgbClr val="222222"/>
                </a:solidFill>
              </a:rPr>
              <a:t>desperdiçada</a:t>
            </a:r>
            <a:r>
              <a:rPr lang="pt-PT" sz="6400" dirty="0">
                <a:solidFill>
                  <a:schemeClr val="accent1"/>
                </a:solidFill>
              </a:rPr>
              <a:t>, na </a:t>
            </a:r>
            <a:r>
              <a:rPr lang="pt-PT" sz="6400" dirty="0">
                <a:solidFill>
                  <a:srgbClr val="222222"/>
                </a:solidFill>
              </a:rPr>
              <a:t>nossa</a:t>
            </a:r>
            <a:r>
              <a:rPr lang="pt-PT" sz="6400" dirty="0">
                <a:solidFill>
                  <a:schemeClr val="accent1"/>
                </a:solidFill>
              </a:rPr>
              <a:t> escola, nas nossas casas e também em restaurantes. </a:t>
            </a:r>
            <a:r>
              <a:rPr lang="pt-PT" sz="7200" dirty="0">
                <a:solidFill>
                  <a:schemeClr val="accent1"/>
                </a:solidFill>
              </a:rPr>
              <a:t>  </a:t>
            </a:r>
            <a:endParaRPr sz="7200" dirty="0">
              <a:solidFill>
                <a:schemeClr val="accent1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7200" dirty="0">
                <a:solidFill>
                  <a:schemeClr val="accent1"/>
                </a:solidFill>
              </a:rPr>
              <a:t>  </a:t>
            </a:r>
            <a:endParaRPr sz="7200" dirty="0">
              <a:solidFill>
                <a:schemeClr val="accent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6400" dirty="0">
                <a:solidFill>
                  <a:schemeClr val="accent1"/>
                </a:solidFill>
              </a:rPr>
              <a:t>Assim como a criação de brinquedos, feitos com roupas e outros produtos que já não servem e que iam ser desperdiçados.</a:t>
            </a:r>
            <a:endParaRPr sz="64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dirty="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 dirty="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100" y="1685838"/>
            <a:ext cx="2917850" cy="25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4850" y="3966600"/>
            <a:ext cx="1069150" cy="1176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91975" y="265750"/>
            <a:ext cx="8751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 dirty="0"/>
              <a:t>OS NOSSOS COMPROMISSOS COM OS OBJETIVOS E DESENVOLVIMENTO SUSTENTÁVEL:</a:t>
            </a:r>
            <a:endParaRPr sz="3000" dirty="0"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50" y="1814350"/>
            <a:ext cx="2143125" cy="2071700"/>
          </a:xfrm>
          <a:prstGeom prst="rect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0438" y="1894900"/>
            <a:ext cx="2143125" cy="2071700"/>
          </a:xfrm>
          <a:prstGeom prst="rect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8725" y="1802450"/>
            <a:ext cx="2180825" cy="2095500"/>
          </a:xfrm>
          <a:prstGeom prst="rect">
            <a:avLst/>
          </a:prstGeom>
          <a:noFill/>
          <a:ln w="2857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4850" y="3966600"/>
            <a:ext cx="1069150" cy="1176900"/>
          </a:xfrm>
          <a:prstGeom prst="rect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4922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 quem </a:t>
            </a:r>
            <a:r>
              <a:rPr lang="pt-PT" sz="3661"/>
              <a:t>é </a:t>
            </a:r>
            <a:r>
              <a:rPr lang="pt-PT"/>
              <a:t>o nosso público alvo: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311700" y="1293275"/>
            <a:ext cx="4380300" cy="33402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highlight>
                  <a:srgbClr val="F2EFD9"/>
                </a:highlight>
              </a:rPr>
              <a:t>O nosso público alvo são:</a:t>
            </a:r>
            <a:endParaRPr>
              <a:highlight>
                <a:srgbClr val="F2EFD9"/>
              </a:highlight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t-PT">
                <a:highlight>
                  <a:srgbClr val="F2EFD9"/>
                </a:highlight>
              </a:rPr>
              <a:t>criadores de animais;</a:t>
            </a:r>
            <a:endParaRPr>
              <a:highlight>
                <a:srgbClr val="F2EFD9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>
                <a:highlight>
                  <a:srgbClr val="F2EFD9"/>
                </a:highlight>
              </a:rPr>
              <a:t>pessoas que se preocupam com animais ;</a:t>
            </a:r>
            <a:endParaRPr>
              <a:highlight>
                <a:srgbClr val="F2EFD9"/>
              </a:highligh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highlight>
                <a:srgbClr val="F2EFD9"/>
              </a:highligh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>
                <a:highlight>
                  <a:srgbClr val="F2EFD9"/>
                </a:highlight>
              </a:rPr>
              <a:t> </a:t>
            </a:r>
            <a:endParaRPr>
              <a:highlight>
                <a:srgbClr val="F2EFD9"/>
              </a:highligh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highlight>
                <a:srgbClr val="F2EFD9"/>
              </a:highlight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200" y="844350"/>
            <a:ext cx="2515675" cy="3122250"/>
          </a:xfrm>
          <a:prstGeom prst="rect">
            <a:avLst/>
          </a:prstGeom>
          <a:noFill/>
          <a:ln w="2857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4850" y="3966600"/>
            <a:ext cx="1069150" cy="1176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Inovação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400" y="196150"/>
            <a:ext cx="2238375" cy="19506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0" name="Google Shape;120;p20"/>
          <p:cNvSpPr txBox="1"/>
          <p:nvPr/>
        </p:nvSpPr>
        <p:spPr>
          <a:xfrm>
            <a:off x="120200" y="930175"/>
            <a:ext cx="6322800" cy="436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highlight>
                  <a:srgbClr val="EAD1DC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Existem no mercado várias rações para animais, assim como brinquedos. Contudo, os nossos produtos assentam no seguinte:</a:t>
            </a:r>
            <a:endParaRPr sz="1800" dirty="0">
              <a:highlight>
                <a:srgbClr val="EAD1DC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pt-PT" sz="1800" dirty="0">
                <a:highlight>
                  <a:srgbClr val="EAD1DC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aproveitamento do resto de comida e de tecidos para dar uma reutilização;</a:t>
            </a:r>
            <a:endParaRPr sz="1800" dirty="0">
              <a:highlight>
                <a:srgbClr val="EAD1DC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pt-PT" sz="1800" dirty="0">
                <a:highlight>
                  <a:srgbClr val="EAD1DC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aposta em embalagens em vidro e outros produtos não poluentes ;</a:t>
            </a:r>
            <a:endParaRPr sz="1800" dirty="0">
              <a:highlight>
                <a:srgbClr val="EAD1DC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pt-PT" sz="1800" dirty="0">
                <a:highlight>
                  <a:srgbClr val="EAD1DC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Procura responder aos ODS; </a:t>
            </a:r>
            <a:endParaRPr sz="1800" dirty="0">
              <a:highlight>
                <a:srgbClr val="EAD1DC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 dirty="0">
              <a:solidFill>
                <a:srgbClr val="333333"/>
              </a:solidFill>
              <a:highlight>
                <a:srgbClr val="B4A7D6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 dirty="0">
              <a:solidFill>
                <a:srgbClr val="333333"/>
              </a:solidFill>
              <a:highlight>
                <a:srgbClr val="F2EFD9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 dirty="0">
              <a:solidFill>
                <a:srgbClr val="333333"/>
              </a:solidFill>
              <a:highlight>
                <a:srgbClr val="F2EFD9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000" dirty="0">
              <a:solidFill>
                <a:srgbClr val="333333"/>
              </a:solidFill>
              <a:highlight>
                <a:srgbClr val="F2EFD9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4850" y="3966600"/>
            <a:ext cx="1069150" cy="1176900"/>
          </a:xfrm>
          <a:prstGeom prst="rect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Como Colocar em prática </a:t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311700" y="998575"/>
            <a:ext cx="6750000" cy="318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333333"/>
                </a:solidFill>
                <a:highlight>
                  <a:srgbClr val="D9D2E9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1.º Recolha de restos de comida em restaurantes, cantinas e em casa de familiares </a:t>
            </a:r>
            <a:endParaRPr sz="1800" dirty="0">
              <a:solidFill>
                <a:srgbClr val="333333"/>
              </a:solidFill>
              <a:highlight>
                <a:srgbClr val="D9D2E9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333333"/>
                </a:solidFill>
                <a:highlight>
                  <a:srgbClr val="D9D2E9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2.º  Recolha de restos de roupa </a:t>
            </a:r>
            <a:endParaRPr sz="1800" dirty="0">
              <a:solidFill>
                <a:srgbClr val="333333"/>
              </a:solidFill>
              <a:highlight>
                <a:srgbClr val="D9D2E9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333333"/>
                </a:solidFill>
                <a:highlight>
                  <a:srgbClr val="D9D2E9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3.º Confeção da comida e de roupas para os animais</a:t>
            </a:r>
            <a:endParaRPr sz="1800" dirty="0">
              <a:solidFill>
                <a:srgbClr val="333333"/>
              </a:solidFill>
              <a:highlight>
                <a:srgbClr val="D9D2E9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333333"/>
                </a:solidFill>
                <a:highlight>
                  <a:srgbClr val="D9D2E9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4.º Divulgação dos nossos produtos</a:t>
            </a:r>
            <a:endParaRPr sz="1800" dirty="0">
              <a:solidFill>
                <a:srgbClr val="333333"/>
              </a:solidFill>
              <a:highlight>
                <a:srgbClr val="D9D2E9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1800" dirty="0">
                <a:solidFill>
                  <a:srgbClr val="333333"/>
                </a:solidFill>
                <a:highlight>
                  <a:srgbClr val="D9D2E9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5.º Comercialização dos produtos  </a:t>
            </a:r>
            <a:endParaRPr sz="1000" dirty="0">
              <a:solidFill>
                <a:srgbClr val="333333"/>
              </a:solidFill>
              <a:highlight>
                <a:srgbClr val="D9D2E9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4850" y="3966600"/>
            <a:ext cx="1069150" cy="1176900"/>
          </a:xfrm>
          <a:prstGeom prst="rect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push dir="r"/>
  </p:transition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819</Words>
  <Application>Microsoft Office PowerPoint</Application>
  <PresentationFormat>Apresentação no Ecrã (16:9)</PresentationFormat>
  <Paragraphs>73</Paragraphs>
  <Slides>18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5" baseType="lpstr">
      <vt:lpstr>Source Code Pro</vt:lpstr>
      <vt:lpstr>Comic Sans MS</vt:lpstr>
      <vt:lpstr>Roboto</vt:lpstr>
      <vt:lpstr>Amatic SC</vt:lpstr>
      <vt:lpstr>Arial</vt:lpstr>
      <vt:lpstr>Comfortaa</vt:lpstr>
      <vt:lpstr>Beach Day</vt:lpstr>
      <vt:lpstr>Apresentação do PowerPoint</vt:lpstr>
      <vt:lpstr>Quem somos?</vt:lpstr>
      <vt:lpstr>O nome do nosso projeto e o nosso slogan:</vt:lpstr>
      <vt:lpstr>que problemas pretendemos resolver?</vt:lpstr>
      <vt:lpstr>O Que pretendemos fazer ( OS NOSSOS PRODUTOS)</vt:lpstr>
      <vt:lpstr>OS NOSSOS COMPROMISSOS COM OS OBJETIVOS E DESENVOLVIMENTO SUSTENTÁVEL:</vt:lpstr>
      <vt:lpstr> quem é o nosso público alvo:</vt:lpstr>
      <vt:lpstr>Inovação</vt:lpstr>
      <vt:lpstr>Como Colocar em prática </vt:lpstr>
      <vt:lpstr>quem são os nossos parceiros e os nossos concorrentes:</vt:lpstr>
      <vt:lpstr>Onde vamos divulgar a nossa ideia:</vt:lpstr>
      <vt:lpstr>A nossa motivação:</vt:lpstr>
      <vt:lpstr>Custo do projeto:</vt:lpstr>
      <vt:lpstr>VALOR DE VENDA DE PRODUTOS </vt:lpstr>
      <vt:lpstr>Animais a experimentar o nosso produto :</vt:lpstr>
      <vt:lpstr>Aprovação E TESTES:</vt:lpstr>
      <vt:lpstr>Conclusão!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JM. Sousa</dc:creator>
  <cp:lastModifiedBy>CE EBI da Vila do Topo</cp:lastModifiedBy>
  <cp:revision>5</cp:revision>
  <dcterms:modified xsi:type="dcterms:W3CDTF">2023-05-19T12:57:14Z</dcterms:modified>
</cp:coreProperties>
</file>